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3" r:id="rId5"/>
    <p:sldId id="280" r:id="rId6"/>
    <p:sldId id="278" r:id="rId7"/>
    <p:sldId id="282" r:id="rId8"/>
    <p:sldId id="264" r:id="rId9"/>
    <p:sldId id="283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5" autoAdjust="0"/>
    <p:restoredTop sz="83094" autoAdjust="0"/>
  </p:normalViewPr>
  <p:slideViewPr>
    <p:cSldViewPr snapToGrid="0">
      <p:cViewPr varScale="1">
        <p:scale>
          <a:sx n="85" d="100"/>
          <a:sy n="85" d="100"/>
        </p:scale>
        <p:origin x="111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10" d="100"/>
          <a:sy n="110" d="100"/>
        </p:scale>
        <p:origin x="134" y="-9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61867-0CF1-44B2-89B3-D6626AC62A7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C4604-A210-437C-AA1F-F12C2F3A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6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5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32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71B13-35F3-49FA-1B14-96657203E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70B64-8EAD-DF98-F52C-130FB43D5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30311-E077-3A90-6A49-5B9D2CE8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57E5-8803-401B-9450-957BE6DA41CD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BE8C9-58ED-CA06-D3AB-8CA68361A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08D51-DC0D-FAD3-B0A7-3AAEFE7C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3914-D9BA-EB5A-7AE5-76D7B8F4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F7F7E-6B98-DB94-9677-42AC6A2DD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7EE93-F21A-2361-5668-739BA0EC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4BD-1BCA-4EFF-99DE-D9A7994F16A2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423D2-6758-CE50-1858-83B4D942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39F81-ADC3-5380-7445-F300E12F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6C3A3-F363-25BC-D0A1-2ED691498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51B83-BA94-F491-C48C-A52BCD38A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146FB-D02E-D251-E4B8-417FCF964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3716-7694-45BD-AFC6-1820B30C0E7B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51930-F6C9-6A6E-12E5-1DD12A53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EA03B-1E80-D6B6-97D3-601CD607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05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1F60-74D3-EFBC-DD7A-7E488275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2E7-1CE4-3DC0-50AC-22AE85D0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F3C98-2DC9-AF3C-4DDA-AEAB3A09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D1-EE87-4A73-8300-1E92F628B683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AB57-BE4A-BC40-9E2D-0D266671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110E2-A165-BC1E-4F33-CB44C8D9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0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63EB-6FD5-8C2D-3F1D-BC36D574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4484-CFE6-9C4B-E9C2-D2DD16F5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5D2F-0C4A-A7BE-7024-69640964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FA7A-D947-4F4A-88E2-EFA1538AD375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5EEB-8EE5-B780-A5F2-E20F7D14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20545-5E1B-D515-0479-EE36993A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67D0B-0647-2647-1E82-59DD3F26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0234C-816B-CF67-0602-074CD5C95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B6A67-4323-B567-EA27-3C5744608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4506A-34C8-9819-B7E8-5B4729EBA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2FC-B6AC-4950-90A5-7893755A01D2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40A1A-33A2-D7DA-E8C1-E1227971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739B-8A98-1F02-C278-EB5ED442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3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56B0-DBFE-510C-A576-13C540B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44F64-1D1C-6A4B-C3D2-67F62F578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1D9EF-4291-294A-5CAB-587800917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A949F-DDF4-0E65-A12E-E89B7EA7A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5EEF1-77BD-E80F-4C82-60587C8AD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8FE1A-7A32-64F1-6FE0-7745D6A1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BF30-44D5-4762-8B8E-8C96F0877661}" type="datetime1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F42612-DA47-880A-DBC5-75AB4AFB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0A3891-9083-CC06-24E3-E25C0788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5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966D-3ED3-8289-87D7-3DA21DFC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02A79-4B0E-0E50-1063-6BC90AAE4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8B5A8-4A76-4EC1-BE4E-C1BF2895D9A6}" type="datetime1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1D71B-A4BA-16BC-3503-9F123108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BE56C-4BC7-380E-0F92-10033007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5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2011B7-3EF5-B47B-55FF-7662F020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451C-C412-4990-BF9B-D5952AF766DA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C230F-2348-B6BC-76B1-1B7796D5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4E34A-ADA3-AFAE-F24C-AB92BD2D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2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25A0-71E6-4166-5183-70AFC17D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22C7A-1D6F-F629-8ECE-542721AD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1D90B-D896-5643-31C0-9BC40A6BD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064D0-95F3-C8FB-8F12-90F2E5D1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E577-0095-4A5B-B747-2D2744F369A9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61AB1-1776-9EDF-94CF-14E2E7B0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DAE3B-D6F6-F54A-B010-FBD08D11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6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F0717-28A5-216C-77C7-D5496298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95C78-849E-1B47-EBBF-304E45F45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8D613-E5C1-6BE4-3E5E-9B21DA9D5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0F3FA-C40D-8070-5652-8CAFF14CB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B27-BF31-467F-8148-C2F5A52628C4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0679B-04B5-2639-AC1C-89914D35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7478C-AA2B-BB01-88E2-26069D7E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0EE74-1994-54D3-5F24-1E9F4C79B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EF645-D3E8-F424-2876-7D4C07861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BF4EC-F60A-9254-217B-372A5F05E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F0EBF-9837-423D-9B38-D0716DED83E5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0E117-38E1-F617-1555-B39F8E9E6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73FEE-6ECC-C322-1FD8-315870869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oerry.org/norbert/MarineElectricalPowerSystems/index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emf"/><Relationship Id="rId5" Type="http://schemas.openxmlformats.org/officeDocument/2006/relationships/image" Target="../media/image6.jp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5DA4-31DA-DE1F-6187-524E81D77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 12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48C70-43CE-1E72-01C1-567F00821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602038"/>
            <a:ext cx="11146536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Delta-Delta Transformer –  </a:t>
            </a:r>
            <a:br>
              <a:rPr lang="en-US" sz="4000" dirty="0"/>
            </a:br>
            <a:r>
              <a:rPr lang="en-US" sz="4000" dirty="0"/>
              <a:t>High Resistance  Grounded System</a:t>
            </a:r>
            <a:br>
              <a:rPr lang="en-US" sz="4000" dirty="0"/>
            </a:br>
            <a:r>
              <a:rPr lang="en-US" sz="4000" dirty="0"/>
              <a:t>with zig-zag transformer – Ground Fault</a:t>
            </a:r>
          </a:p>
          <a:p>
            <a:r>
              <a:rPr lang="en-US" sz="3600" dirty="0"/>
              <a:t>Dr. Norbert Doerry and Dr. John V. Amy Jr.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C084B-07E5-24B0-CB63-2B75770D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2E2CF3B-D0A0-D7C7-4091-DF98D86D5C5D}"/>
              </a:ext>
            </a:extLst>
          </p:cNvPr>
          <p:cNvSpPr txBox="1"/>
          <p:nvPr/>
        </p:nvSpPr>
        <p:spPr>
          <a:xfrm>
            <a:off x="2730246" y="5735637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3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2024-2025 by Norbert Doerry and John Amy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C4551-71F8-562A-A0D4-FBB24071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1416" y="5819911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FB1E3-F5E1-3D4D-29A3-3A9523ED8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819911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9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F1118-BE65-0562-0A53-0BCE1435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6C9BB-1192-2767-43EF-ACA6D1D48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C658B-3E81-C072-CE8E-3DA1E511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7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340910-0988-838F-9AA6-DFF715B28F95}"/>
              </a:ext>
            </a:extLst>
          </p:cNvPr>
          <p:cNvSpPr/>
          <p:nvPr/>
        </p:nvSpPr>
        <p:spPr>
          <a:xfrm>
            <a:off x="1829846" y="1370754"/>
            <a:ext cx="802235" cy="1668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94FFE0-DDF5-D4A1-CF7B-CF0E48859070}"/>
              </a:ext>
            </a:extLst>
          </p:cNvPr>
          <p:cNvSpPr/>
          <p:nvPr/>
        </p:nvSpPr>
        <p:spPr>
          <a:xfrm>
            <a:off x="10074164" y="1648663"/>
            <a:ext cx="1605113" cy="16834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B8EF70-12BB-7CA8-325B-D62CA0E8D338}"/>
              </a:ext>
            </a:extLst>
          </p:cNvPr>
          <p:cNvSpPr/>
          <p:nvPr/>
        </p:nvSpPr>
        <p:spPr>
          <a:xfrm>
            <a:off x="7068371" y="1455176"/>
            <a:ext cx="1605113" cy="1970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CA3A3-791D-F638-C2AC-DDC1153D9E7D}"/>
              </a:ext>
            </a:extLst>
          </p:cNvPr>
          <p:cNvSpPr/>
          <p:nvPr/>
        </p:nvSpPr>
        <p:spPr>
          <a:xfrm>
            <a:off x="2651956" y="1364824"/>
            <a:ext cx="2495017" cy="17275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EA91C-8E0E-0527-1F9D-EDFC712B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68" y="367129"/>
            <a:ext cx="10515600" cy="1325563"/>
          </a:xfrm>
        </p:spPr>
        <p:txBody>
          <a:bodyPr/>
          <a:lstStyle/>
          <a:p>
            <a:r>
              <a:rPr lang="en-US" dirty="0"/>
              <a:t>Schematic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6A6C7-DC5A-83D5-B35F-C7B3BD9E8E0F}"/>
              </a:ext>
            </a:extLst>
          </p:cNvPr>
          <p:cNvSpPr txBox="1"/>
          <p:nvPr/>
        </p:nvSpPr>
        <p:spPr>
          <a:xfrm>
            <a:off x="391706" y="3935214"/>
            <a:ext cx="13260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2.2 µF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1200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5.2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4A49C1-D3CB-567B-4527-C7419C3B2598}"/>
              </a:ext>
            </a:extLst>
          </p:cNvPr>
          <p:cNvSpPr/>
          <p:nvPr/>
        </p:nvSpPr>
        <p:spPr>
          <a:xfrm rot="5400000">
            <a:off x="4697977" y="4553048"/>
            <a:ext cx="440450" cy="2179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CB1B1-683A-DFB6-D3EF-F26A4950EE6A}"/>
              </a:ext>
            </a:extLst>
          </p:cNvPr>
          <p:cNvSpPr/>
          <p:nvPr/>
        </p:nvSpPr>
        <p:spPr>
          <a:xfrm>
            <a:off x="7979333" y="1161728"/>
            <a:ext cx="103993" cy="1422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72CFDD5-9907-7BFE-308B-2FCC0844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6315" y="6300519"/>
            <a:ext cx="2743200" cy="365125"/>
          </a:xfrm>
        </p:spPr>
        <p:txBody>
          <a:bodyPr/>
          <a:lstStyle/>
          <a:p>
            <a:fld id="{5E5D70F2-EF2A-48C9-8162-12667630CBA3}" type="slidenum">
              <a:rPr lang="en-US" smtClean="0"/>
              <a:t>2</a:t>
            </a:fld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6ED919-B2B0-26B7-1C24-68E5A8C38834}"/>
              </a:ext>
            </a:extLst>
          </p:cNvPr>
          <p:cNvSpPr/>
          <p:nvPr/>
        </p:nvSpPr>
        <p:spPr>
          <a:xfrm rot="5400000">
            <a:off x="6413783" y="5184443"/>
            <a:ext cx="197331" cy="5987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22084DB-B9C3-F658-7233-6AAFAA2FA1EA}"/>
              </a:ext>
            </a:extLst>
          </p:cNvPr>
          <p:cNvSpPr/>
          <p:nvPr/>
        </p:nvSpPr>
        <p:spPr>
          <a:xfrm rot="5400000">
            <a:off x="565396" y="5801120"/>
            <a:ext cx="217911" cy="46695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60BB63-39BC-F772-882A-B4FC205AF5E0}"/>
              </a:ext>
            </a:extLst>
          </p:cNvPr>
          <p:cNvSpPr/>
          <p:nvPr/>
        </p:nvSpPr>
        <p:spPr>
          <a:xfrm rot="10800000">
            <a:off x="440875" y="6275209"/>
            <a:ext cx="440450" cy="2179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080508-B0E5-78F7-C320-76D2420418D2}"/>
              </a:ext>
            </a:extLst>
          </p:cNvPr>
          <p:cNvSpPr/>
          <p:nvPr/>
        </p:nvSpPr>
        <p:spPr>
          <a:xfrm rot="5400000">
            <a:off x="594496" y="6353621"/>
            <a:ext cx="133208" cy="587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B5D220-78BA-3B4D-7808-15B71050DC29}"/>
              </a:ext>
            </a:extLst>
          </p:cNvPr>
          <p:cNvSpPr txBox="1"/>
          <p:nvPr/>
        </p:nvSpPr>
        <p:spPr>
          <a:xfrm>
            <a:off x="984000" y="5840426"/>
            <a:ext cx="33359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Common Mode Current Probe</a:t>
            </a:r>
          </a:p>
          <a:p>
            <a:r>
              <a:rPr lang="en-US" sz="2000" dirty="0"/>
              <a:t>Current Meter (all phases)</a:t>
            </a:r>
          </a:p>
          <a:p>
            <a:r>
              <a:rPr lang="en-US" sz="2000" dirty="0"/>
              <a:t>Voltage Meter (all phases)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64B24C-7F32-18E3-2981-7A0BCC96A511}"/>
              </a:ext>
            </a:extLst>
          </p:cNvPr>
          <p:cNvSpPr/>
          <p:nvPr/>
        </p:nvSpPr>
        <p:spPr>
          <a:xfrm>
            <a:off x="2213999" y="4007714"/>
            <a:ext cx="3995732" cy="13543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EC30D-16B4-FCF1-036E-A7F0B8DDFF86}"/>
              </a:ext>
            </a:extLst>
          </p:cNvPr>
          <p:cNvSpPr/>
          <p:nvPr/>
        </p:nvSpPr>
        <p:spPr>
          <a:xfrm>
            <a:off x="5721592" y="1234585"/>
            <a:ext cx="1276419" cy="3207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C2BBDC-D86A-6026-B3EF-ED8852E4AB6B}"/>
              </a:ext>
            </a:extLst>
          </p:cNvPr>
          <p:cNvSpPr/>
          <p:nvPr/>
        </p:nvSpPr>
        <p:spPr>
          <a:xfrm rot="5400000">
            <a:off x="6940842" y="4490568"/>
            <a:ext cx="197333" cy="630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A9C9D7F-6638-6B39-C4AF-5CC3ED3900D8}"/>
              </a:ext>
            </a:extLst>
          </p:cNvPr>
          <p:cNvSpPr/>
          <p:nvPr/>
        </p:nvSpPr>
        <p:spPr>
          <a:xfrm rot="16200000" flipH="1" flipV="1">
            <a:off x="3979795" y="5428225"/>
            <a:ext cx="494816" cy="21790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A03D5-54B0-9EFD-85A6-8F50443BB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705" y="1387265"/>
            <a:ext cx="9354175" cy="45066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2FA42B-C737-9454-B17F-7A9B326519CE}"/>
              </a:ext>
            </a:extLst>
          </p:cNvPr>
          <p:cNvSpPr/>
          <p:nvPr/>
        </p:nvSpPr>
        <p:spPr>
          <a:xfrm rot="10800000">
            <a:off x="2427464" y="3441104"/>
            <a:ext cx="440450" cy="2179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9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8398A-A119-0585-2BAD-883EF6D03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5" y="2875187"/>
            <a:ext cx="2578608" cy="1319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1E2502-15A8-596B-DC96-4BC036F2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500" y="-130194"/>
            <a:ext cx="323263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Experiment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DD361-37C3-57DF-E240-84B9E809A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9" y="4193668"/>
            <a:ext cx="2575206" cy="263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B7BC2-4A0F-077D-D983-94429D78E45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1" y="243054"/>
            <a:ext cx="2578608" cy="1316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36FFCF-AB0C-67E1-71EA-0A3D79A1A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49" y="5518130"/>
            <a:ext cx="2575560" cy="13182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26805D-32ED-0250-3F8D-75DED184980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95" y="5518501"/>
            <a:ext cx="2578608" cy="1318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EE3D43-1FA8-62BD-3293-2D06EB122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70" y="2872907"/>
            <a:ext cx="2575560" cy="13182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8ABDBD-2B35-D88B-3049-D11E7CA9DC55}"/>
              </a:ext>
            </a:extLst>
          </p:cNvPr>
          <p:cNvSpPr txBox="1"/>
          <p:nvPr/>
        </p:nvSpPr>
        <p:spPr>
          <a:xfrm>
            <a:off x="3073085" y="2837696"/>
            <a:ext cx="61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Wye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D6EFC5-9E69-0FA9-BC77-8EBF36A7DA9D}"/>
              </a:ext>
            </a:extLst>
          </p:cNvPr>
          <p:cNvSpPr txBox="1"/>
          <p:nvPr/>
        </p:nvSpPr>
        <p:spPr>
          <a:xfrm>
            <a:off x="3026706" y="5443646"/>
            <a:ext cx="98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Parasitic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1E46F1-BCD4-50B1-6509-FEEEF7EA5DAA}"/>
              </a:ext>
            </a:extLst>
          </p:cNvPr>
          <p:cNvSpPr txBox="1"/>
          <p:nvPr/>
        </p:nvSpPr>
        <p:spPr>
          <a:xfrm>
            <a:off x="5650891" y="5495198"/>
            <a:ext cx="122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Delta-Load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5860E5-3923-E23E-ECFD-400206BDA8F8}"/>
              </a:ext>
            </a:extLst>
          </p:cNvPr>
          <p:cNvSpPr txBox="1"/>
          <p:nvPr/>
        </p:nvSpPr>
        <p:spPr>
          <a:xfrm>
            <a:off x="485647" y="221822"/>
            <a:ext cx="1133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Secondary - LN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EEF37D-CF6A-A04C-D4DE-830996A77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83" y="1567686"/>
            <a:ext cx="2578608" cy="13131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AF5F5D8-F344-8028-BAFF-F26AD2D1EE0B}"/>
              </a:ext>
            </a:extLst>
          </p:cNvPr>
          <p:cNvSpPr txBox="1"/>
          <p:nvPr/>
        </p:nvSpPr>
        <p:spPr>
          <a:xfrm>
            <a:off x="3078770" y="1565185"/>
            <a:ext cx="15039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Grounding Transformer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B99A0-E575-0740-3BD5-4B496D368F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9831" r="403" b="5724"/>
          <a:stretch/>
        </p:blipFill>
        <p:spPr>
          <a:xfrm>
            <a:off x="9595265" y="1055485"/>
            <a:ext cx="2463872" cy="136267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CE7904-51A3-75DA-1435-EB8181191B34}"/>
              </a:ext>
            </a:extLst>
          </p:cNvPr>
          <p:cNvCxnSpPr>
            <a:cxnSpLocks/>
          </p:cNvCxnSpPr>
          <p:nvPr/>
        </p:nvCxnSpPr>
        <p:spPr>
          <a:xfrm flipH="1" flipV="1">
            <a:off x="2502449" y="4976037"/>
            <a:ext cx="6129600" cy="711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A43A25-B257-A271-8396-77F5B61DAD74}"/>
              </a:ext>
            </a:extLst>
          </p:cNvPr>
          <p:cNvCxnSpPr>
            <a:cxnSpLocks/>
          </p:cNvCxnSpPr>
          <p:nvPr/>
        </p:nvCxnSpPr>
        <p:spPr>
          <a:xfrm flipH="1" flipV="1">
            <a:off x="2658140" y="3845383"/>
            <a:ext cx="6561245" cy="10849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513706-89B8-F848-0D3E-9E918219D8B2}"/>
              </a:ext>
            </a:extLst>
          </p:cNvPr>
          <p:cNvCxnSpPr>
            <a:cxnSpLocks/>
          </p:cNvCxnSpPr>
          <p:nvPr/>
        </p:nvCxnSpPr>
        <p:spPr>
          <a:xfrm flipH="1">
            <a:off x="5371569" y="5628312"/>
            <a:ext cx="4853808" cy="2195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9687E52-2E0C-4D87-40D6-0F9C8FC8BB46}"/>
              </a:ext>
            </a:extLst>
          </p:cNvPr>
          <p:cNvCxnSpPr>
            <a:cxnSpLocks/>
          </p:cNvCxnSpPr>
          <p:nvPr/>
        </p:nvCxnSpPr>
        <p:spPr>
          <a:xfrm flipH="1" flipV="1">
            <a:off x="5088185" y="3507027"/>
            <a:ext cx="5551076" cy="15231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ED00C04-81FD-3BF2-4C8E-417F114C80E6}"/>
              </a:ext>
            </a:extLst>
          </p:cNvPr>
          <p:cNvCxnSpPr>
            <a:cxnSpLocks/>
          </p:cNvCxnSpPr>
          <p:nvPr/>
        </p:nvCxnSpPr>
        <p:spPr>
          <a:xfrm flipH="1">
            <a:off x="7702183" y="5042109"/>
            <a:ext cx="3992227" cy="13236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F2396953-DFCB-E61F-1DC3-2FE007B8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AFC5BB1-3EA2-1CD8-A9DC-27FD7AB79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871661"/>
              </p:ext>
            </p:extLst>
          </p:nvPr>
        </p:nvGraphicFramePr>
        <p:xfrm>
          <a:off x="8632049" y="4645153"/>
          <a:ext cx="3285078" cy="1581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10" imgW="5640751" imgH="2714800" progId="CorelDRAWHome.Graphic.18">
                  <p:embed/>
                </p:oleObj>
              </mc:Choice>
              <mc:Fallback>
                <p:oleObj name="CorelDRAW Home &amp; Students" r:id="rId10" imgW="5640751" imgH="2714800" progId="CorelDRAWHome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32049" y="4645153"/>
                        <a:ext cx="3285078" cy="1581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172F9214-65B6-19B4-7EFE-C085CD761A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6033" y="245169"/>
            <a:ext cx="2578609" cy="13296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26301B-EBEF-5B42-8A7C-15751FFBE1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1676" y="1560324"/>
            <a:ext cx="2578609" cy="13296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5E73A4-7FE8-9266-F93D-94C10A82B8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7319" y="2875478"/>
            <a:ext cx="2578609" cy="132966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2440EE0-DB57-4B22-6B1C-72C1D1343ADF}"/>
              </a:ext>
            </a:extLst>
          </p:cNvPr>
          <p:cNvCxnSpPr>
            <a:cxnSpLocks/>
          </p:cNvCxnSpPr>
          <p:nvPr/>
        </p:nvCxnSpPr>
        <p:spPr>
          <a:xfrm flipH="1" flipV="1">
            <a:off x="7702183" y="2212847"/>
            <a:ext cx="1295061" cy="35896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85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030C1F-C1F1-24F7-24C3-925D1009F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61" y="3007517"/>
            <a:ext cx="8543298" cy="3535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4C735-BF12-CB69-0403-FC9791E5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E12123-B959-229F-FDCC-5FF5AE8C5B27}"/>
              </a:ext>
            </a:extLst>
          </p:cNvPr>
          <p:cNvCxnSpPr>
            <a:cxnSpLocks/>
          </p:cNvCxnSpPr>
          <p:nvPr/>
        </p:nvCxnSpPr>
        <p:spPr>
          <a:xfrm flipH="1">
            <a:off x="4102331" y="701040"/>
            <a:ext cx="1323109" cy="26015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5ADC45-3875-3865-5052-E044F6C3DC5E}"/>
              </a:ext>
            </a:extLst>
          </p:cNvPr>
          <p:cNvCxnSpPr>
            <a:cxnSpLocks/>
            <a:endCxn id="15" idx="1"/>
          </p:cNvCxnSpPr>
          <p:nvPr/>
        </p:nvCxnSpPr>
        <p:spPr>
          <a:xfrm flipH="1">
            <a:off x="5557751" y="806623"/>
            <a:ext cx="888769" cy="19930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CF836E2-FD5E-9ECC-D334-AB5427217B72}"/>
              </a:ext>
            </a:extLst>
          </p:cNvPr>
          <p:cNvSpPr/>
          <p:nvPr/>
        </p:nvSpPr>
        <p:spPr>
          <a:xfrm rot="16200000">
            <a:off x="5306291" y="2423497"/>
            <a:ext cx="502920" cy="1255222"/>
          </a:xfrm>
          <a:prstGeom prst="rightBrace">
            <a:avLst>
              <a:gd name="adj1" fmla="val 33629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1A1F97-9552-D872-1AF6-FC84C4BCF9A8}"/>
              </a:ext>
            </a:extLst>
          </p:cNvPr>
          <p:cNvCxnSpPr>
            <a:cxnSpLocks/>
          </p:cNvCxnSpPr>
          <p:nvPr/>
        </p:nvCxnSpPr>
        <p:spPr>
          <a:xfrm flipH="1">
            <a:off x="7162800" y="1630680"/>
            <a:ext cx="327660" cy="16176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FBF2FA5-C6E2-1F03-9870-2717AE444170}"/>
              </a:ext>
            </a:extLst>
          </p:cNvPr>
          <p:cNvSpPr txBox="1"/>
          <p:nvPr/>
        </p:nvSpPr>
        <p:spPr>
          <a:xfrm>
            <a:off x="428353" y="6386528"/>
            <a:ext cx="1699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20241117 experiment 12.asc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72F09E-946F-59DB-3206-D81E2B3CC2E0}"/>
              </a:ext>
            </a:extLst>
          </p:cNvPr>
          <p:cNvSpPr txBox="1"/>
          <p:nvPr/>
        </p:nvSpPr>
        <p:spPr>
          <a:xfrm>
            <a:off x="11353800" y="6120202"/>
            <a:ext cx="83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LTspice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1E6FC86-6CDE-0835-780E-2A4346BA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176" y="6327077"/>
            <a:ext cx="2743200" cy="365125"/>
          </a:xfrm>
        </p:spPr>
        <p:txBody>
          <a:bodyPr/>
          <a:lstStyle/>
          <a:p>
            <a:fld id="{5E5D70F2-EF2A-48C9-8162-12667630CBA3}" type="slidenum">
              <a:rPr lang="en-US" smtClean="0"/>
              <a:t>4</a:t>
            </a:fld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7260FE-8A05-BAB0-146C-68EA7D011BF8}"/>
              </a:ext>
            </a:extLst>
          </p:cNvPr>
          <p:cNvCxnSpPr>
            <a:cxnSpLocks/>
          </p:cNvCxnSpPr>
          <p:nvPr/>
        </p:nvCxnSpPr>
        <p:spPr>
          <a:xfrm flipH="1">
            <a:off x="9189768" y="853535"/>
            <a:ext cx="591765" cy="22859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BABC77-9CAA-B360-FFB9-B67FE7A0172E}"/>
              </a:ext>
            </a:extLst>
          </p:cNvPr>
          <p:cNvCxnSpPr>
            <a:cxnSpLocks/>
          </p:cNvCxnSpPr>
          <p:nvPr/>
        </p:nvCxnSpPr>
        <p:spPr>
          <a:xfrm flipH="1">
            <a:off x="7901940" y="888983"/>
            <a:ext cx="380484" cy="25400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E9F854-CEB8-2030-EB66-76D6288C1F27}"/>
              </a:ext>
            </a:extLst>
          </p:cNvPr>
          <p:cNvCxnSpPr>
            <a:cxnSpLocks/>
          </p:cNvCxnSpPr>
          <p:nvPr/>
        </p:nvCxnSpPr>
        <p:spPr>
          <a:xfrm flipH="1">
            <a:off x="7592985" y="2273868"/>
            <a:ext cx="173982" cy="2057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B65C48-A0F1-9DD5-A8AE-BD0FC486AED2}"/>
              </a:ext>
            </a:extLst>
          </p:cNvPr>
          <p:cNvCxnSpPr>
            <a:cxnSpLocks/>
          </p:cNvCxnSpPr>
          <p:nvPr/>
        </p:nvCxnSpPr>
        <p:spPr>
          <a:xfrm flipH="1">
            <a:off x="5678586" y="2326640"/>
            <a:ext cx="931711" cy="28820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3BDF93-5E4F-8EB4-97C6-790AFCED8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265977"/>
              </p:ext>
            </p:extLst>
          </p:nvPr>
        </p:nvGraphicFramePr>
        <p:xfrm>
          <a:off x="5304502" y="315325"/>
          <a:ext cx="4750947" cy="2286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4" imgW="5640751" imgH="2714800" progId="CorelDRAWHome.Graphic.18">
                  <p:embed/>
                </p:oleObj>
              </mc:Choice>
              <mc:Fallback>
                <p:oleObj name="CorelDRAW Home &amp; Students" r:id="rId4" imgW="5640751" imgH="2714800" progId="CorelDRAWHome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4502" y="315325"/>
                        <a:ext cx="4750947" cy="2286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173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F851-5015-D7A0-939E-22466902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5" y="365125"/>
            <a:ext cx="11720945" cy="1325563"/>
          </a:xfrm>
        </p:spPr>
        <p:txBody>
          <a:bodyPr>
            <a:noAutofit/>
          </a:bodyPr>
          <a:lstStyle/>
          <a:p>
            <a:r>
              <a:rPr lang="en-US" sz="3600" dirty="0"/>
              <a:t>Neutral to ground voltage </a:t>
            </a:r>
            <a:br>
              <a:rPr lang="en-US" sz="3600" dirty="0"/>
            </a:br>
            <a:r>
              <a:rPr lang="en-US" sz="3600" dirty="0"/>
              <a:t>HRG resistor voltage – HRG resistor to neutral voltage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938FD-43CB-EFCB-13CD-85131ADE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92CBB-FBA5-A66A-FA94-633393CE1F42}"/>
              </a:ext>
            </a:extLst>
          </p:cNvPr>
          <p:cNvSpPr txBox="1"/>
          <p:nvPr/>
        </p:nvSpPr>
        <p:spPr>
          <a:xfrm>
            <a:off x="4386821" y="1624098"/>
            <a:ext cx="269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Neutral to Ground Voltage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309A55-F237-1307-3A69-871DE4ACC213}"/>
              </a:ext>
            </a:extLst>
          </p:cNvPr>
          <p:cNvSpPr txBox="1"/>
          <p:nvPr/>
        </p:nvSpPr>
        <p:spPr>
          <a:xfrm>
            <a:off x="3262871" y="3896707"/>
            <a:ext cx="465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HRG to ground voltage – HRG to neutral voltage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C5451-C5A5-3536-F9CD-8775F2FA6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70" y="2051058"/>
            <a:ext cx="9144000" cy="1891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52FBB3-6CC4-3547-D224-14998D5B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70" y="4382564"/>
            <a:ext cx="9144000" cy="18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CB49-4D2A-7BA1-0B0E-DB81C15D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State Voltages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1DAF9-D766-EEBA-1654-8CBE0E9E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6</a:t>
            </a:fld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32A678E-03A8-D5A6-53C4-0F7FFC81E982}"/>
              </a:ext>
            </a:extLst>
          </p:cNvPr>
          <p:cNvSpPr/>
          <p:nvPr/>
        </p:nvSpPr>
        <p:spPr>
          <a:xfrm rot="5400000">
            <a:off x="6120868" y="4655018"/>
            <a:ext cx="148555" cy="2922860"/>
          </a:xfrm>
          <a:prstGeom prst="rightBrace">
            <a:avLst>
              <a:gd name="adj1" fmla="val 53788"/>
              <a:gd name="adj2" fmla="val 494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A3253-0E1F-3EBC-B06C-F2AADD39C797}"/>
              </a:ext>
            </a:extLst>
          </p:cNvPr>
          <p:cNvSpPr txBox="1"/>
          <p:nvPr/>
        </p:nvSpPr>
        <p:spPr>
          <a:xfrm>
            <a:off x="5490625" y="6190723"/>
            <a:ext cx="140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Fault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4AAFB-E8D0-107C-5DC9-457B4B1107CB}"/>
              </a:ext>
            </a:extLst>
          </p:cNvPr>
          <p:cNvSpPr txBox="1"/>
          <p:nvPr/>
        </p:nvSpPr>
        <p:spPr>
          <a:xfrm>
            <a:off x="4899659" y="1619675"/>
            <a:ext cx="19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to line voltage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55EAA-67D0-7416-55FB-FA0E7F8A607B}"/>
              </a:ext>
            </a:extLst>
          </p:cNvPr>
          <p:cNvSpPr txBox="1"/>
          <p:nvPr/>
        </p:nvSpPr>
        <p:spPr>
          <a:xfrm>
            <a:off x="4733716" y="3792361"/>
            <a:ext cx="228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to neutral voltage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CE4C3-EACB-8E62-57E5-F2C7C873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55647"/>
            <a:ext cx="9144000" cy="1891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C2118-FB77-3959-320A-3CC58AD4D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073185"/>
            <a:ext cx="9144000" cy="18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267ED-5BDE-2F61-94E9-BA72BB67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State line to ground Voltages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4C7B-4FF0-F820-6886-12B5E9D0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7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BDC2186-DB85-C926-E8FD-676146837AF6}"/>
              </a:ext>
            </a:extLst>
          </p:cNvPr>
          <p:cNvSpPr/>
          <p:nvPr/>
        </p:nvSpPr>
        <p:spPr>
          <a:xfrm rot="5400000">
            <a:off x="5979155" y="3157219"/>
            <a:ext cx="369331" cy="3135877"/>
          </a:xfrm>
          <a:prstGeom prst="rightBrace">
            <a:avLst>
              <a:gd name="adj1" fmla="val 53788"/>
              <a:gd name="adj2" fmla="val 494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07DF6-1AD8-CC04-E768-E9E139ED4EF8}"/>
              </a:ext>
            </a:extLst>
          </p:cNvPr>
          <p:cNvSpPr txBox="1"/>
          <p:nvPr/>
        </p:nvSpPr>
        <p:spPr>
          <a:xfrm>
            <a:off x="5459300" y="4986338"/>
            <a:ext cx="140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Fault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B720C-52FE-4E98-D83E-BAD9EDBE6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97989"/>
            <a:ext cx="10058400" cy="20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31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8231B-2AFB-2C4F-36EE-D4510ACE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HRG resistor current, Parasitic Capacitance ground current, and fault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0FD19-5C18-BBC7-1A3D-26988FCF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5454C-3192-3EAA-CBCB-E54C5FA0B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2611996"/>
            <a:ext cx="10058400" cy="20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6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F6E7-C1A9-019E-4CE8-A977C2B1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in grounding transformer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5F215-FD1A-CAF8-EB7C-819C1179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381C5-14EF-2180-7018-A26D9280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90688"/>
            <a:ext cx="7315200" cy="1514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FBF46C-59B7-330A-E2F9-9BB84C438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429000"/>
            <a:ext cx="7315200" cy="1513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5B8A9-9B8F-3146-D4EB-F717F63D4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114665"/>
            <a:ext cx="7315200" cy="15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6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208</Words>
  <Application>Microsoft Office PowerPoint</Application>
  <PresentationFormat>Widescreen</PresentationFormat>
  <Paragraphs>50</Paragraphs>
  <Slides>10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CorelDRAW Home &amp; Students</vt:lpstr>
      <vt:lpstr>Experiment 12</vt:lpstr>
      <vt:lpstr>Schematic</vt:lpstr>
      <vt:lpstr>Experiment 12</vt:lpstr>
      <vt:lpstr>Simulation Model</vt:lpstr>
      <vt:lpstr>Neutral to ground voltage  HRG resistor voltage – HRG resistor to neutral voltage</vt:lpstr>
      <vt:lpstr>Steady State Voltages</vt:lpstr>
      <vt:lpstr>Steady State line to ground Voltages</vt:lpstr>
      <vt:lpstr>HRG resistor current, Parasitic Capacitance ground current, and fault current</vt:lpstr>
      <vt:lpstr>Current in grounding transformer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 1</dc:title>
  <dc:creator>Norbert Doerry</dc:creator>
  <cp:lastModifiedBy>Norbert Doerry</cp:lastModifiedBy>
  <cp:revision>56</cp:revision>
  <dcterms:created xsi:type="dcterms:W3CDTF">2024-06-09T14:03:08Z</dcterms:created>
  <dcterms:modified xsi:type="dcterms:W3CDTF">2025-01-21T20:42:10Z</dcterms:modified>
</cp:coreProperties>
</file>